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4" r:id="rId6"/>
    <p:sldId id="263" r:id="rId7"/>
    <p:sldId id="260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ADF"/>
    <a:srgbClr val="FDFDFB"/>
    <a:srgbClr val="843C0C"/>
    <a:srgbClr val="4F4E4C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91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63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60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52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33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316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0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03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8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74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96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A9E53-3F3A-48C0-96D9-0362F8964446}" type="datetimeFigureOut">
              <a:rPr lang="fr-FR" smtClean="0"/>
              <a:t>24/05/2019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56256-509D-4CAA-B8BD-5C5F8B0FF4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0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10435" r="13385" b="8406"/>
          <a:stretch/>
        </p:blipFill>
        <p:spPr>
          <a:xfrm rot="5400000">
            <a:off x="2634342" y="-2634345"/>
            <a:ext cx="6923314" cy="1219200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20800" y="1646753"/>
            <a:ext cx="9144000" cy="1487199"/>
          </a:xfrm>
        </p:spPr>
        <p:txBody>
          <a:bodyPr/>
          <a:lstStyle/>
          <a:p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Da </a:t>
            </a:r>
            <a:r>
              <a:rPr lang="fr-FR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Greenci</a:t>
            </a:r>
            <a:r>
              <a:rPr lang="fr-FR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 Code</a:t>
            </a:r>
            <a:endParaRPr lang="fr-FR" b="1" dirty="0">
              <a:solidFill>
                <a:schemeClr val="accent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ychosRecipe" panose="02000000000000000000" pitchFamily="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20800" y="2973504"/>
            <a:ext cx="9144000" cy="1359838"/>
          </a:xfrm>
        </p:spPr>
        <p:txBody>
          <a:bodyPr anchor="ctr"/>
          <a:lstStyle/>
          <a:p>
            <a:r>
              <a:rPr lang="fr-FR" dirty="0" smtClean="0">
                <a:solidFill>
                  <a:schemeClr val="accent2">
                    <a:lumMod val="50000"/>
                  </a:schemeClr>
                </a:solidFill>
                <a:latin typeface="TychosRecipe" panose="02000000000000000000" pitchFamily="2" charset="0"/>
              </a:rPr>
              <a:t>Présentation de l’équipe verte</a:t>
            </a:r>
          </a:p>
        </p:txBody>
      </p:sp>
      <p:sp>
        <p:nvSpPr>
          <p:cNvPr id="8" name="Triangle rectangle 7"/>
          <p:cNvSpPr/>
          <p:nvPr/>
        </p:nvSpPr>
        <p:spPr>
          <a:xfrm flipV="1">
            <a:off x="0" y="-2"/>
            <a:ext cx="6834909" cy="2327566"/>
          </a:xfrm>
          <a:prstGeom prst="rtTriangle">
            <a:avLst/>
          </a:prstGeom>
          <a:solidFill>
            <a:srgbClr val="0101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8679" y="318944"/>
            <a:ext cx="3360449" cy="808338"/>
          </a:xfrm>
          <a:custGeom>
            <a:avLst/>
            <a:gdLst>
              <a:gd name="connsiteX0" fmla="*/ 0 w 6296025"/>
              <a:gd name="connsiteY0" fmla="*/ 0 h 1514475"/>
              <a:gd name="connsiteX1" fmla="*/ 6296025 w 6296025"/>
              <a:gd name="connsiteY1" fmla="*/ 0 h 1514475"/>
              <a:gd name="connsiteX2" fmla="*/ 6296025 w 6296025"/>
              <a:gd name="connsiteY2" fmla="*/ 1131106 h 1514475"/>
              <a:gd name="connsiteX3" fmla="*/ 5460218 w 6296025"/>
              <a:gd name="connsiteY3" fmla="*/ 1514475 h 1514475"/>
              <a:gd name="connsiteX4" fmla="*/ 0 w 6296025"/>
              <a:gd name="connsiteY4" fmla="*/ 1514475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6025" h="1514475">
                <a:moveTo>
                  <a:pt x="0" y="0"/>
                </a:moveTo>
                <a:lnTo>
                  <a:pt x="6296025" y="0"/>
                </a:lnTo>
                <a:lnTo>
                  <a:pt x="6296025" y="1131106"/>
                </a:lnTo>
                <a:lnTo>
                  <a:pt x="5460218" y="1514475"/>
                </a:lnTo>
                <a:lnTo>
                  <a:pt x="0" y="1514475"/>
                </a:lnTo>
                <a:close/>
              </a:path>
            </a:pathLst>
          </a:custGeom>
        </p:spPr>
      </p:pic>
      <p:sp>
        <p:nvSpPr>
          <p:cNvPr id="4" name="Rectangle 3"/>
          <p:cNvSpPr/>
          <p:nvPr/>
        </p:nvSpPr>
        <p:spPr>
          <a:xfrm>
            <a:off x="9506857" y="6124759"/>
            <a:ext cx="2374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accent2">
                    <a:lumMod val="50000"/>
                  </a:schemeClr>
                </a:solidFill>
                <a:latin typeface="TychosRecipe" panose="02000000000000000000" pitchFamily="2" charset="0"/>
              </a:rPr>
              <a:t>An de grâce 2019</a:t>
            </a:r>
          </a:p>
        </p:txBody>
      </p:sp>
    </p:spTree>
    <p:extLst>
      <p:ext uri="{BB962C8B-B14F-4D97-AF65-F5344CB8AC3E}">
        <p14:creationId xmlns:p14="http://schemas.microsoft.com/office/powerpoint/2010/main" val="33381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riangle rectangle 70"/>
          <p:cNvSpPr/>
          <p:nvPr/>
        </p:nvSpPr>
        <p:spPr>
          <a:xfrm flipV="1">
            <a:off x="0" y="-2"/>
            <a:ext cx="6834909" cy="2327566"/>
          </a:xfrm>
          <a:prstGeom prst="rtTriangle">
            <a:avLst/>
          </a:prstGeom>
          <a:solidFill>
            <a:srgbClr val="0101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46" y="2263758"/>
            <a:ext cx="6393395" cy="426226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7520" y="365125"/>
            <a:ext cx="1087628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Da team</a:t>
            </a:r>
            <a:endParaRPr lang="fr-FR" dirty="0">
              <a:solidFill>
                <a:schemeClr val="bg1"/>
              </a:solidFill>
              <a:latin typeface="TychosRecipe" panose="02000000000000000000" pitchFamily="2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658938" y="4760382"/>
            <a:ext cx="780280" cy="732367"/>
            <a:chOff x="8936566" y="4760383"/>
            <a:chExt cx="780280" cy="73236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16" t="499" r="33782" b="54192"/>
            <a:stretch/>
          </p:blipFill>
          <p:spPr>
            <a:xfrm>
              <a:off x="8936566" y="4760383"/>
              <a:ext cx="780280" cy="732367"/>
            </a:xfrm>
            <a:prstGeom prst="rect">
              <a:avLst/>
            </a:prstGeom>
          </p:spPr>
        </p:pic>
        <p:sp>
          <p:nvSpPr>
            <p:cNvPr id="7" name="Forme libre 6"/>
            <p:cNvSpPr/>
            <p:nvPr/>
          </p:nvSpPr>
          <p:spPr>
            <a:xfrm>
              <a:off x="9182100" y="5199063"/>
              <a:ext cx="503238" cy="187325"/>
            </a:xfrm>
            <a:custGeom>
              <a:avLst/>
              <a:gdLst>
                <a:gd name="connsiteX0" fmla="*/ 15875 w 503238"/>
                <a:gd name="connsiteY0" fmla="*/ 49212 h 187325"/>
                <a:gd name="connsiteX1" fmla="*/ 15875 w 503238"/>
                <a:gd name="connsiteY1" fmla="*/ 63500 h 187325"/>
                <a:gd name="connsiteX2" fmla="*/ 14288 w 503238"/>
                <a:gd name="connsiteY2" fmla="*/ 68262 h 187325"/>
                <a:gd name="connsiteX3" fmla="*/ 9525 w 503238"/>
                <a:gd name="connsiteY3" fmla="*/ 71437 h 187325"/>
                <a:gd name="connsiteX4" fmla="*/ 3175 w 503238"/>
                <a:gd name="connsiteY4" fmla="*/ 85725 h 187325"/>
                <a:gd name="connsiteX5" fmla="*/ 1588 w 503238"/>
                <a:gd name="connsiteY5" fmla="*/ 90487 h 187325"/>
                <a:gd name="connsiteX6" fmla="*/ 0 w 503238"/>
                <a:gd name="connsiteY6" fmla="*/ 95250 h 187325"/>
                <a:gd name="connsiteX7" fmla="*/ 1588 w 503238"/>
                <a:gd name="connsiteY7" fmla="*/ 127000 h 187325"/>
                <a:gd name="connsiteX8" fmla="*/ 4763 w 503238"/>
                <a:gd name="connsiteY8" fmla="*/ 139700 h 187325"/>
                <a:gd name="connsiteX9" fmla="*/ 9525 w 503238"/>
                <a:gd name="connsiteY9" fmla="*/ 155575 h 187325"/>
                <a:gd name="connsiteX10" fmla="*/ 11113 w 503238"/>
                <a:gd name="connsiteY10" fmla="*/ 160337 h 187325"/>
                <a:gd name="connsiteX11" fmla="*/ 15875 w 503238"/>
                <a:gd name="connsiteY11" fmla="*/ 169862 h 187325"/>
                <a:gd name="connsiteX12" fmla="*/ 20638 w 503238"/>
                <a:gd name="connsiteY12" fmla="*/ 173037 h 187325"/>
                <a:gd name="connsiteX13" fmla="*/ 23813 w 503238"/>
                <a:gd name="connsiteY13" fmla="*/ 177800 h 187325"/>
                <a:gd name="connsiteX14" fmla="*/ 33338 w 503238"/>
                <a:gd name="connsiteY14" fmla="*/ 180975 h 187325"/>
                <a:gd name="connsiteX15" fmla="*/ 53975 w 503238"/>
                <a:gd name="connsiteY15" fmla="*/ 185737 h 187325"/>
                <a:gd name="connsiteX16" fmla="*/ 133350 w 503238"/>
                <a:gd name="connsiteY16" fmla="*/ 187325 h 187325"/>
                <a:gd name="connsiteX17" fmla="*/ 196850 w 503238"/>
                <a:gd name="connsiteY17" fmla="*/ 185737 h 187325"/>
                <a:gd name="connsiteX18" fmla="*/ 254000 w 503238"/>
                <a:gd name="connsiteY18" fmla="*/ 180975 h 187325"/>
                <a:gd name="connsiteX19" fmla="*/ 284163 w 503238"/>
                <a:gd name="connsiteY19" fmla="*/ 179387 h 187325"/>
                <a:gd name="connsiteX20" fmla="*/ 301625 w 503238"/>
                <a:gd name="connsiteY20" fmla="*/ 176212 h 187325"/>
                <a:gd name="connsiteX21" fmla="*/ 314325 w 503238"/>
                <a:gd name="connsiteY21" fmla="*/ 173037 h 187325"/>
                <a:gd name="connsiteX22" fmla="*/ 322263 w 503238"/>
                <a:gd name="connsiteY22" fmla="*/ 171450 h 187325"/>
                <a:gd name="connsiteX23" fmla="*/ 328613 w 503238"/>
                <a:gd name="connsiteY23" fmla="*/ 166687 h 187325"/>
                <a:gd name="connsiteX24" fmla="*/ 334963 w 503238"/>
                <a:gd name="connsiteY24" fmla="*/ 165100 h 187325"/>
                <a:gd name="connsiteX25" fmla="*/ 376238 w 503238"/>
                <a:gd name="connsiteY25" fmla="*/ 161925 h 187325"/>
                <a:gd name="connsiteX26" fmla="*/ 385763 w 503238"/>
                <a:gd name="connsiteY26" fmla="*/ 158750 h 187325"/>
                <a:gd name="connsiteX27" fmla="*/ 390525 w 503238"/>
                <a:gd name="connsiteY27" fmla="*/ 155575 h 187325"/>
                <a:gd name="connsiteX28" fmla="*/ 406400 w 503238"/>
                <a:gd name="connsiteY28" fmla="*/ 153987 h 187325"/>
                <a:gd name="connsiteX29" fmla="*/ 414338 w 503238"/>
                <a:gd name="connsiteY29" fmla="*/ 152400 h 187325"/>
                <a:gd name="connsiteX30" fmla="*/ 438150 w 503238"/>
                <a:gd name="connsiteY30" fmla="*/ 150812 h 187325"/>
                <a:gd name="connsiteX31" fmla="*/ 442913 w 503238"/>
                <a:gd name="connsiteY31" fmla="*/ 149225 h 187325"/>
                <a:gd name="connsiteX32" fmla="*/ 452438 w 503238"/>
                <a:gd name="connsiteY32" fmla="*/ 141287 h 187325"/>
                <a:gd name="connsiteX33" fmla="*/ 466725 w 503238"/>
                <a:gd name="connsiteY33" fmla="*/ 134937 h 187325"/>
                <a:gd name="connsiteX34" fmla="*/ 471488 w 503238"/>
                <a:gd name="connsiteY34" fmla="*/ 130175 h 187325"/>
                <a:gd name="connsiteX35" fmla="*/ 477838 w 503238"/>
                <a:gd name="connsiteY35" fmla="*/ 120650 h 187325"/>
                <a:gd name="connsiteX36" fmla="*/ 481013 w 503238"/>
                <a:gd name="connsiteY36" fmla="*/ 115887 h 187325"/>
                <a:gd name="connsiteX37" fmla="*/ 490538 w 503238"/>
                <a:gd name="connsiteY37" fmla="*/ 112712 h 187325"/>
                <a:gd name="connsiteX38" fmla="*/ 495300 w 503238"/>
                <a:gd name="connsiteY38" fmla="*/ 103187 h 187325"/>
                <a:gd name="connsiteX39" fmla="*/ 498475 w 503238"/>
                <a:gd name="connsiteY39" fmla="*/ 90487 h 187325"/>
                <a:gd name="connsiteX40" fmla="*/ 503238 w 503238"/>
                <a:gd name="connsiteY40" fmla="*/ 80962 h 187325"/>
                <a:gd name="connsiteX41" fmla="*/ 501650 w 503238"/>
                <a:gd name="connsiteY41" fmla="*/ 39687 h 187325"/>
                <a:gd name="connsiteX42" fmla="*/ 498475 w 503238"/>
                <a:gd name="connsiteY42" fmla="*/ 23812 h 187325"/>
                <a:gd name="connsiteX43" fmla="*/ 496888 w 503238"/>
                <a:gd name="connsiteY43" fmla="*/ 19050 h 187325"/>
                <a:gd name="connsiteX44" fmla="*/ 488950 w 503238"/>
                <a:gd name="connsiteY44" fmla="*/ 9525 h 187325"/>
                <a:gd name="connsiteX45" fmla="*/ 485775 w 503238"/>
                <a:gd name="connsiteY45" fmla="*/ 4762 h 187325"/>
                <a:gd name="connsiteX46" fmla="*/ 476250 w 503238"/>
                <a:gd name="connsiteY46" fmla="*/ 1587 h 187325"/>
                <a:gd name="connsiteX47" fmla="*/ 471488 w 503238"/>
                <a:gd name="connsiteY47" fmla="*/ 0 h 187325"/>
                <a:gd name="connsiteX48" fmla="*/ 349250 w 503238"/>
                <a:gd name="connsiteY48" fmla="*/ 3175 h 187325"/>
                <a:gd name="connsiteX49" fmla="*/ 295275 w 503238"/>
                <a:gd name="connsiteY49" fmla="*/ 7937 h 187325"/>
                <a:gd name="connsiteX50" fmla="*/ 280988 w 503238"/>
                <a:gd name="connsiteY50" fmla="*/ 12700 h 187325"/>
                <a:gd name="connsiteX51" fmla="*/ 276225 w 503238"/>
                <a:gd name="connsiteY51" fmla="*/ 14287 h 187325"/>
                <a:gd name="connsiteX52" fmla="*/ 265113 w 503238"/>
                <a:gd name="connsiteY52" fmla="*/ 15875 h 187325"/>
                <a:gd name="connsiteX53" fmla="*/ 250825 w 503238"/>
                <a:gd name="connsiteY53" fmla="*/ 17462 h 187325"/>
                <a:gd name="connsiteX54" fmla="*/ 241300 w 503238"/>
                <a:gd name="connsiteY54" fmla="*/ 19050 h 187325"/>
                <a:gd name="connsiteX55" fmla="*/ 233363 w 503238"/>
                <a:gd name="connsiteY55" fmla="*/ 20637 h 187325"/>
                <a:gd name="connsiteX56" fmla="*/ 182563 w 503238"/>
                <a:gd name="connsiteY56" fmla="*/ 22225 h 187325"/>
                <a:gd name="connsiteX57" fmla="*/ 149225 w 503238"/>
                <a:gd name="connsiteY57" fmla="*/ 23812 h 187325"/>
                <a:gd name="connsiteX58" fmla="*/ 134938 w 503238"/>
                <a:gd name="connsiteY58" fmla="*/ 26987 h 187325"/>
                <a:gd name="connsiteX59" fmla="*/ 122238 w 503238"/>
                <a:gd name="connsiteY59" fmla="*/ 30162 h 187325"/>
                <a:gd name="connsiteX60" fmla="*/ 115888 w 503238"/>
                <a:gd name="connsiteY60" fmla="*/ 31750 h 187325"/>
                <a:gd name="connsiteX61" fmla="*/ 109538 w 503238"/>
                <a:gd name="connsiteY61" fmla="*/ 33337 h 187325"/>
                <a:gd name="connsiteX62" fmla="*/ 104775 w 503238"/>
                <a:gd name="connsiteY62" fmla="*/ 34925 h 187325"/>
                <a:gd name="connsiteX63" fmla="*/ 98425 w 503238"/>
                <a:gd name="connsiteY63" fmla="*/ 36512 h 187325"/>
                <a:gd name="connsiteX64" fmla="*/ 88900 w 503238"/>
                <a:gd name="connsiteY64" fmla="*/ 39687 h 187325"/>
                <a:gd name="connsiteX65" fmla="*/ 69850 w 503238"/>
                <a:gd name="connsiteY65" fmla="*/ 41275 h 187325"/>
                <a:gd name="connsiteX66" fmla="*/ 52388 w 503238"/>
                <a:gd name="connsiteY66" fmla="*/ 44450 h 187325"/>
                <a:gd name="connsiteX67" fmla="*/ 41275 w 503238"/>
                <a:gd name="connsiteY67" fmla="*/ 47625 h 187325"/>
                <a:gd name="connsiteX68" fmla="*/ 15875 w 503238"/>
                <a:gd name="connsiteY68" fmla="*/ 49212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03238" h="187325">
                  <a:moveTo>
                    <a:pt x="15875" y="49212"/>
                  </a:moveTo>
                  <a:cubicBezTo>
                    <a:pt x="11642" y="51858"/>
                    <a:pt x="18249" y="55190"/>
                    <a:pt x="15875" y="63500"/>
                  </a:cubicBezTo>
                  <a:cubicBezTo>
                    <a:pt x="15415" y="65109"/>
                    <a:pt x="15333" y="66956"/>
                    <a:pt x="14288" y="68262"/>
                  </a:cubicBezTo>
                  <a:cubicBezTo>
                    <a:pt x="13096" y="69752"/>
                    <a:pt x="11113" y="70379"/>
                    <a:pt x="9525" y="71437"/>
                  </a:cubicBezTo>
                  <a:cubicBezTo>
                    <a:pt x="4494" y="78984"/>
                    <a:pt x="6953" y="74391"/>
                    <a:pt x="3175" y="85725"/>
                  </a:cubicBezTo>
                  <a:lnTo>
                    <a:pt x="1588" y="90487"/>
                  </a:lnTo>
                  <a:lnTo>
                    <a:pt x="0" y="95250"/>
                  </a:lnTo>
                  <a:cubicBezTo>
                    <a:pt x="529" y="105833"/>
                    <a:pt x="743" y="116437"/>
                    <a:pt x="1588" y="127000"/>
                  </a:cubicBezTo>
                  <a:cubicBezTo>
                    <a:pt x="2126" y="133730"/>
                    <a:pt x="3176" y="134144"/>
                    <a:pt x="4763" y="139700"/>
                  </a:cubicBezTo>
                  <a:cubicBezTo>
                    <a:pt x="9560" y="156491"/>
                    <a:pt x="1980" y="132944"/>
                    <a:pt x="9525" y="155575"/>
                  </a:cubicBezTo>
                  <a:lnTo>
                    <a:pt x="11113" y="160337"/>
                  </a:lnTo>
                  <a:cubicBezTo>
                    <a:pt x="12405" y="164212"/>
                    <a:pt x="12796" y="166783"/>
                    <a:pt x="15875" y="169862"/>
                  </a:cubicBezTo>
                  <a:cubicBezTo>
                    <a:pt x="17224" y="171211"/>
                    <a:pt x="19050" y="171979"/>
                    <a:pt x="20638" y="173037"/>
                  </a:cubicBezTo>
                  <a:cubicBezTo>
                    <a:pt x="21696" y="174625"/>
                    <a:pt x="22195" y="176789"/>
                    <a:pt x="23813" y="177800"/>
                  </a:cubicBezTo>
                  <a:cubicBezTo>
                    <a:pt x="26651" y="179574"/>
                    <a:pt x="30345" y="179478"/>
                    <a:pt x="33338" y="180975"/>
                  </a:cubicBezTo>
                  <a:cubicBezTo>
                    <a:pt x="42613" y="185612"/>
                    <a:pt x="40091" y="185266"/>
                    <a:pt x="53975" y="185737"/>
                  </a:cubicBezTo>
                  <a:cubicBezTo>
                    <a:pt x="80423" y="186634"/>
                    <a:pt x="106892" y="186796"/>
                    <a:pt x="133350" y="187325"/>
                  </a:cubicBezTo>
                  <a:lnTo>
                    <a:pt x="196850" y="185737"/>
                  </a:lnTo>
                  <a:cubicBezTo>
                    <a:pt x="243712" y="184033"/>
                    <a:pt x="196030" y="184027"/>
                    <a:pt x="254000" y="180975"/>
                  </a:cubicBezTo>
                  <a:lnTo>
                    <a:pt x="284163" y="179387"/>
                  </a:lnTo>
                  <a:cubicBezTo>
                    <a:pt x="295387" y="175647"/>
                    <a:pt x="281109" y="180059"/>
                    <a:pt x="301625" y="176212"/>
                  </a:cubicBezTo>
                  <a:cubicBezTo>
                    <a:pt x="305914" y="175408"/>
                    <a:pt x="310073" y="174018"/>
                    <a:pt x="314325" y="173037"/>
                  </a:cubicBezTo>
                  <a:cubicBezTo>
                    <a:pt x="316954" y="172430"/>
                    <a:pt x="319617" y="171979"/>
                    <a:pt x="322263" y="171450"/>
                  </a:cubicBezTo>
                  <a:cubicBezTo>
                    <a:pt x="324380" y="169862"/>
                    <a:pt x="326246" y="167870"/>
                    <a:pt x="328613" y="166687"/>
                  </a:cubicBezTo>
                  <a:cubicBezTo>
                    <a:pt x="330564" y="165711"/>
                    <a:pt x="332807" y="165432"/>
                    <a:pt x="334963" y="165100"/>
                  </a:cubicBezTo>
                  <a:cubicBezTo>
                    <a:pt x="347764" y="163131"/>
                    <a:pt x="364105" y="162638"/>
                    <a:pt x="376238" y="161925"/>
                  </a:cubicBezTo>
                  <a:cubicBezTo>
                    <a:pt x="379413" y="160867"/>
                    <a:pt x="382978" y="160607"/>
                    <a:pt x="385763" y="158750"/>
                  </a:cubicBezTo>
                  <a:cubicBezTo>
                    <a:pt x="387350" y="157692"/>
                    <a:pt x="388666" y="156004"/>
                    <a:pt x="390525" y="155575"/>
                  </a:cubicBezTo>
                  <a:cubicBezTo>
                    <a:pt x="395707" y="154379"/>
                    <a:pt x="401129" y="154690"/>
                    <a:pt x="406400" y="153987"/>
                  </a:cubicBezTo>
                  <a:cubicBezTo>
                    <a:pt x="409075" y="153630"/>
                    <a:pt x="411653" y="152668"/>
                    <a:pt x="414338" y="152400"/>
                  </a:cubicBezTo>
                  <a:cubicBezTo>
                    <a:pt x="422253" y="151608"/>
                    <a:pt x="430213" y="151341"/>
                    <a:pt x="438150" y="150812"/>
                  </a:cubicBezTo>
                  <a:cubicBezTo>
                    <a:pt x="439738" y="150283"/>
                    <a:pt x="441521" y="150153"/>
                    <a:pt x="442913" y="149225"/>
                  </a:cubicBezTo>
                  <a:cubicBezTo>
                    <a:pt x="450396" y="144236"/>
                    <a:pt x="444641" y="144752"/>
                    <a:pt x="452438" y="141287"/>
                  </a:cubicBezTo>
                  <a:cubicBezTo>
                    <a:pt x="461341" y="137330"/>
                    <a:pt x="460565" y="140070"/>
                    <a:pt x="466725" y="134937"/>
                  </a:cubicBezTo>
                  <a:cubicBezTo>
                    <a:pt x="468450" y="133500"/>
                    <a:pt x="470110" y="131947"/>
                    <a:pt x="471488" y="130175"/>
                  </a:cubicBezTo>
                  <a:cubicBezTo>
                    <a:pt x="473831" y="127163"/>
                    <a:pt x="475721" y="123825"/>
                    <a:pt x="477838" y="120650"/>
                  </a:cubicBezTo>
                  <a:cubicBezTo>
                    <a:pt x="478896" y="119062"/>
                    <a:pt x="479203" y="116490"/>
                    <a:pt x="481013" y="115887"/>
                  </a:cubicBezTo>
                  <a:lnTo>
                    <a:pt x="490538" y="112712"/>
                  </a:lnTo>
                  <a:cubicBezTo>
                    <a:pt x="493644" y="108054"/>
                    <a:pt x="493985" y="108448"/>
                    <a:pt x="495300" y="103187"/>
                  </a:cubicBezTo>
                  <a:cubicBezTo>
                    <a:pt x="496204" y="99573"/>
                    <a:pt x="496663" y="94111"/>
                    <a:pt x="498475" y="90487"/>
                  </a:cubicBezTo>
                  <a:cubicBezTo>
                    <a:pt x="504633" y="78169"/>
                    <a:pt x="499244" y="92942"/>
                    <a:pt x="503238" y="80962"/>
                  </a:cubicBezTo>
                  <a:cubicBezTo>
                    <a:pt x="502709" y="67204"/>
                    <a:pt x="502794" y="53408"/>
                    <a:pt x="501650" y="39687"/>
                  </a:cubicBezTo>
                  <a:cubicBezTo>
                    <a:pt x="501202" y="34309"/>
                    <a:pt x="500181" y="28932"/>
                    <a:pt x="498475" y="23812"/>
                  </a:cubicBezTo>
                  <a:cubicBezTo>
                    <a:pt x="497946" y="22225"/>
                    <a:pt x="497636" y="20547"/>
                    <a:pt x="496888" y="19050"/>
                  </a:cubicBezTo>
                  <a:cubicBezTo>
                    <a:pt x="493931" y="13135"/>
                    <a:pt x="493341" y="14794"/>
                    <a:pt x="488950" y="9525"/>
                  </a:cubicBezTo>
                  <a:cubicBezTo>
                    <a:pt x="487728" y="8059"/>
                    <a:pt x="487393" y="5773"/>
                    <a:pt x="485775" y="4762"/>
                  </a:cubicBezTo>
                  <a:cubicBezTo>
                    <a:pt x="482937" y="2988"/>
                    <a:pt x="479425" y="2645"/>
                    <a:pt x="476250" y="1587"/>
                  </a:cubicBezTo>
                  <a:lnTo>
                    <a:pt x="471488" y="0"/>
                  </a:lnTo>
                  <a:cubicBezTo>
                    <a:pt x="430742" y="1058"/>
                    <a:pt x="389807" y="-881"/>
                    <a:pt x="349250" y="3175"/>
                  </a:cubicBezTo>
                  <a:cubicBezTo>
                    <a:pt x="310110" y="7089"/>
                    <a:pt x="328109" y="5592"/>
                    <a:pt x="295275" y="7937"/>
                  </a:cubicBezTo>
                  <a:lnTo>
                    <a:pt x="280988" y="12700"/>
                  </a:lnTo>
                  <a:cubicBezTo>
                    <a:pt x="279400" y="13229"/>
                    <a:pt x="277882" y="14050"/>
                    <a:pt x="276225" y="14287"/>
                  </a:cubicBezTo>
                  <a:lnTo>
                    <a:pt x="265113" y="15875"/>
                  </a:lnTo>
                  <a:cubicBezTo>
                    <a:pt x="260358" y="16469"/>
                    <a:pt x="255575" y="16829"/>
                    <a:pt x="250825" y="17462"/>
                  </a:cubicBezTo>
                  <a:cubicBezTo>
                    <a:pt x="247634" y="17887"/>
                    <a:pt x="244467" y="18474"/>
                    <a:pt x="241300" y="19050"/>
                  </a:cubicBezTo>
                  <a:cubicBezTo>
                    <a:pt x="238645" y="19533"/>
                    <a:pt x="236057" y="20491"/>
                    <a:pt x="233363" y="20637"/>
                  </a:cubicBezTo>
                  <a:cubicBezTo>
                    <a:pt x="216446" y="21551"/>
                    <a:pt x="199493" y="21586"/>
                    <a:pt x="182563" y="22225"/>
                  </a:cubicBezTo>
                  <a:lnTo>
                    <a:pt x="149225" y="23812"/>
                  </a:lnTo>
                  <a:cubicBezTo>
                    <a:pt x="139087" y="27193"/>
                    <a:pt x="150580" y="23635"/>
                    <a:pt x="134938" y="26987"/>
                  </a:cubicBezTo>
                  <a:cubicBezTo>
                    <a:pt x="130671" y="27901"/>
                    <a:pt x="126471" y="29104"/>
                    <a:pt x="122238" y="30162"/>
                  </a:cubicBezTo>
                  <a:lnTo>
                    <a:pt x="115888" y="31750"/>
                  </a:lnTo>
                  <a:cubicBezTo>
                    <a:pt x="113771" y="32279"/>
                    <a:pt x="111608" y="32647"/>
                    <a:pt x="109538" y="33337"/>
                  </a:cubicBezTo>
                  <a:cubicBezTo>
                    <a:pt x="107950" y="33866"/>
                    <a:pt x="106384" y="34465"/>
                    <a:pt x="104775" y="34925"/>
                  </a:cubicBezTo>
                  <a:cubicBezTo>
                    <a:pt x="102677" y="35524"/>
                    <a:pt x="100515" y="35885"/>
                    <a:pt x="98425" y="36512"/>
                  </a:cubicBezTo>
                  <a:cubicBezTo>
                    <a:pt x="95219" y="37474"/>
                    <a:pt x="92235" y="39409"/>
                    <a:pt x="88900" y="39687"/>
                  </a:cubicBezTo>
                  <a:lnTo>
                    <a:pt x="69850" y="41275"/>
                  </a:lnTo>
                  <a:cubicBezTo>
                    <a:pt x="58929" y="44914"/>
                    <a:pt x="72131" y="40860"/>
                    <a:pt x="52388" y="44450"/>
                  </a:cubicBezTo>
                  <a:cubicBezTo>
                    <a:pt x="35814" y="47463"/>
                    <a:pt x="61948" y="44671"/>
                    <a:pt x="41275" y="47625"/>
                  </a:cubicBezTo>
                  <a:cubicBezTo>
                    <a:pt x="39704" y="47850"/>
                    <a:pt x="20108" y="46566"/>
                    <a:pt x="15875" y="49212"/>
                  </a:cubicBezTo>
                  <a:close/>
                </a:path>
              </a:pathLst>
            </a:custGeom>
            <a:solidFill>
              <a:srgbClr val="4F4E4C"/>
            </a:solidFill>
            <a:ln>
              <a:solidFill>
                <a:srgbClr val="4F4E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269" y="4458309"/>
            <a:ext cx="866775" cy="112395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853" y="1915015"/>
            <a:ext cx="923925" cy="952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920" y="1987581"/>
            <a:ext cx="890925" cy="105621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965184" y="5589385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ychosRecipe" panose="02000000000000000000" pitchFamily="2" charset="0"/>
              </a:rPr>
              <a:t>Alexandre Sanchez</a:t>
            </a:r>
            <a:endParaRPr lang="fr-FR" dirty="0">
              <a:latin typeface="TychosRecipe" panose="02000000000000000000" pitchFamily="2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918272" y="1924845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ychosRecipe" panose="02000000000000000000" pitchFamily="2" charset="0"/>
              </a:rPr>
              <a:t>Antonin Bernardin</a:t>
            </a:r>
            <a:endParaRPr lang="fr-FR" dirty="0">
              <a:latin typeface="TychosRecipe" panose="02000000000000000000" pitchFamily="2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111963" y="5578474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TychosRecipe" panose="02000000000000000000" pitchFamily="2" charset="0"/>
              </a:rPr>
              <a:t>Gerard</a:t>
            </a:r>
            <a:r>
              <a:rPr lang="fr-FR" dirty="0" smtClean="0">
                <a:latin typeface="TychosRecipe" panose="02000000000000000000" pitchFamily="2" charset="0"/>
              </a:rPr>
              <a:t> </a:t>
            </a:r>
            <a:r>
              <a:rPr lang="fr-FR" dirty="0" err="1" smtClean="0">
                <a:latin typeface="TychosRecipe" panose="02000000000000000000" pitchFamily="2" charset="0"/>
              </a:rPr>
              <a:t>Gallagher</a:t>
            </a:r>
            <a:endParaRPr lang="fr-FR" dirty="0">
              <a:latin typeface="TychosRecipe" panose="02000000000000000000" pitchFamily="2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9372654" y="309721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ychosRecipe" panose="02000000000000000000" pitchFamily="2" charset="0"/>
              </a:rPr>
              <a:t>Romain </a:t>
            </a:r>
            <a:r>
              <a:rPr lang="fr-FR" dirty="0" err="1" smtClean="0">
                <a:latin typeface="TychosRecipe" panose="02000000000000000000" pitchFamily="2" charset="0"/>
              </a:rPr>
              <a:t>Guidot</a:t>
            </a:r>
            <a:endParaRPr lang="fr-FR" dirty="0">
              <a:latin typeface="TychosRecipe" panose="02000000000000000000" pitchFamily="2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128" y="1237674"/>
            <a:ext cx="1063399" cy="102608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5434856" y="178024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TychosRecipe" panose="02000000000000000000" pitchFamily="2" charset="0"/>
              </a:rPr>
              <a:t>Adrien </a:t>
            </a:r>
            <a:r>
              <a:rPr lang="fr-FR" dirty="0" err="1" smtClean="0">
                <a:latin typeface="TychosRecipe" panose="02000000000000000000" pitchFamily="2" charset="0"/>
              </a:rPr>
              <a:t>Reuzeau</a:t>
            </a:r>
            <a:endParaRPr lang="fr-FR" dirty="0">
              <a:latin typeface="TychosRecipe" panose="02000000000000000000" pitchFamily="2" charset="0"/>
            </a:endParaRPr>
          </a:p>
        </p:txBody>
      </p:sp>
      <p:cxnSp>
        <p:nvCxnSpPr>
          <p:cNvPr id="23" name="Connecteur en arc 22"/>
          <p:cNvCxnSpPr>
            <a:stCxn id="10" idx="2"/>
          </p:cNvCxnSpPr>
          <p:nvPr/>
        </p:nvCxnSpPr>
        <p:spPr>
          <a:xfrm rot="16200000" flipH="1">
            <a:off x="2598675" y="1999656"/>
            <a:ext cx="843646" cy="2579364"/>
          </a:xfrm>
          <a:prstGeom prst="curvedConnector2">
            <a:avLst/>
          </a:prstGeom>
          <a:ln w="69850">
            <a:solidFill>
              <a:srgbClr val="843C0C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en arc 27"/>
          <p:cNvCxnSpPr>
            <a:stCxn id="12" idx="0"/>
          </p:cNvCxnSpPr>
          <p:nvPr/>
        </p:nvCxnSpPr>
        <p:spPr>
          <a:xfrm rot="5400000" flipH="1" flipV="1">
            <a:off x="2788181" y="3421700"/>
            <a:ext cx="1446112" cy="2889259"/>
          </a:xfrm>
          <a:prstGeom prst="curvedConnector2">
            <a:avLst/>
          </a:prstGeom>
          <a:ln w="69850">
            <a:solidFill>
              <a:srgbClr val="843C0C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en arc 38"/>
          <p:cNvCxnSpPr>
            <a:stCxn id="17" idx="2"/>
          </p:cNvCxnSpPr>
          <p:nvPr/>
        </p:nvCxnSpPr>
        <p:spPr>
          <a:xfrm rot="16200000" flipH="1">
            <a:off x="5049586" y="2252001"/>
            <a:ext cx="1018121" cy="1041637"/>
          </a:xfrm>
          <a:prstGeom prst="curvedConnector2">
            <a:avLst/>
          </a:prstGeom>
          <a:ln w="69850">
            <a:solidFill>
              <a:srgbClr val="843C0C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en arc 43"/>
          <p:cNvCxnSpPr>
            <a:stCxn id="11" idx="1"/>
          </p:cNvCxnSpPr>
          <p:nvPr/>
        </p:nvCxnSpPr>
        <p:spPr>
          <a:xfrm rot="10800000" flipV="1">
            <a:off x="8041244" y="2515686"/>
            <a:ext cx="1723677" cy="1434926"/>
          </a:xfrm>
          <a:prstGeom prst="curvedConnector3">
            <a:avLst>
              <a:gd name="adj1" fmla="val 44106"/>
            </a:avLst>
          </a:prstGeom>
          <a:ln w="69850">
            <a:solidFill>
              <a:srgbClr val="843C0C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en arc 52"/>
          <p:cNvCxnSpPr>
            <a:stCxn id="14" idx="1"/>
          </p:cNvCxnSpPr>
          <p:nvPr/>
        </p:nvCxnSpPr>
        <p:spPr>
          <a:xfrm rot="10800000">
            <a:off x="7040881" y="4941188"/>
            <a:ext cx="2071083" cy="821953"/>
          </a:xfrm>
          <a:prstGeom prst="curvedConnector3">
            <a:avLst>
              <a:gd name="adj1" fmla="val 45585"/>
            </a:avLst>
          </a:prstGeom>
          <a:ln w="69850">
            <a:solidFill>
              <a:srgbClr val="843C0C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81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/>
          <p:cNvSpPr/>
          <p:nvPr/>
        </p:nvSpPr>
        <p:spPr>
          <a:xfrm flipV="1">
            <a:off x="0" y="-2"/>
            <a:ext cx="6834909" cy="2327566"/>
          </a:xfrm>
          <a:prstGeom prst="rtTriangle">
            <a:avLst/>
          </a:prstGeom>
          <a:solidFill>
            <a:srgbClr val="0101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5600" y="365125"/>
            <a:ext cx="109982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Da </a:t>
            </a:r>
            <a:r>
              <a:rPr lang="fr-FR" dirty="0">
                <a:solidFill>
                  <a:schemeClr val="bg1"/>
                </a:solidFill>
                <a:latin typeface="TychosRecipe" panose="02000000000000000000" pitchFamily="2" charset="0"/>
              </a:rPr>
              <a:t>P</a:t>
            </a:r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roject</a:t>
            </a:r>
            <a:endParaRPr lang="fr-FR" dirty="0">
              <a:solidFill>
                <a:schemeClr val="bg1"/>
              </a:solidFill>
              <a:latin typeface="TychosRecipe" panose="020000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69302" y="675252"/>
            <a:ext cx="4813323" cy="603829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TychosRecipe" panose="02000000000000000000" pitchFamily="2" charset="0"/>
              </a:rPr>
              <a:t>Pourquoi Leonardo da Vinci ?</a:t>
            </a:r>
          </a:p>
          <a:p>
            <a:pPr marL="0" indent="0">
              <a:buNone/>
            </a:pPr>
            <a:endParaRPr lang="fr-FR" dirty="0" smtClean="0">
              <a:latin typeface="TychosRecipe" panose="02000000000000000000" pitchFamily="2" charset="0"/>
            </a:endParaRP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59" y="1750240"/>
            <a:ext cx="2934814" cy="170879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54" y="4099707"/>
            <a:ext cx="3302874" cy="233887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41">
            <a:off x="9145783" y="3242722"/>
            <a:ext cx="1901730" cy="263072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823">
            <a:off x="4087166" y="2921130"/>
            <a:ext cx="1698208" cy="239628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793">
            <a:off x="7094607" y="2989288"/>
            <a:ext cx="1748419" cy="250676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1171">
            <a:off x="8619781" y="3863197"/>
            <a:ext cx="1701500" cy="25836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158">
            <a:off x="2394944" y="3224558"/>
            <a:ext cx="1169333" cy="205541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9029">
            <a:off x="692673" y="3357536"/>
            <a:ext cx="1811155" cy="26402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193">
            <a:off x="2915089" y="4283903"/>
            <a:ext cx="1488808" cy="2036064"/>
          </a:xfrm>
          <a:prstGeom prst="rect">
            <a:avLst/>
          </a:prstGeom>
        </p:spPr>
      </p:pic>
      <p:sp>
        <p:nvSpPr>
          <p:cNvPr id="15" name="Espace réservé du contenu 2"/>
          <p:cNvSpPr txBox="1">
            <a:spLocks/>
          </p:cNvSpPr>
          <p:nvPr/>
        </p:nvSpPr>
        <p:spPr>
          <a:xfrm>
            <a:off x="6453035" y="1078395"/>
            <a:ext cx="3629201" cy="1071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 smtClean="0">
              <a:latin typeface="TychosRecipe" panose="0200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smtClean="0">
                <a:latin typeface="TychosRecipe" panose="02000000000000000000" pitchFamily="2" charset="0"/>
              </a:rPr>
              <a:t>L’inventeur Universel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 smtClean="0">
              <a:latin typeface="TychosRecipe" panose="02000000000000000000" pitchFamily="2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99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rectangle 5"/>
          <p:cNvSpPr/>
          <p:nvPr/>
        </p:nvSpPr>
        <p:spPr>
          <a:xfrm flipV="1">
            <a:off x="0" y="-2"/>
            <a:ext cx="6834909" cy="2327566"/>
          </a:xfrm>
          <a:prstGeom prst="rtTriangle">
            <a:avLst/>
          </a:prstGeom>
          <a:solidFill>
            <a:srgbClr val="0101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5600" y="365125"/>
            <a:ext cx="109982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Da goals</a:t>
            </a:r>
            <a:endParaRPr lang="fr-FR" dirty="0">
              <a:solidFill>
                <a:schemeClr val="bg1"/>
              </a:solidFill>
              <a:latin typeface="TychosRecipe" panose="02000000000000000000" pitchFamily="2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06175" y="4134286"/>
            <a:ext cx="11301573" cy="2256239"/>
          </a:xfrm>
        </p:spPr>
        <p:txBody>
          <a:bodyPr numCol="2">
            <a:normAutofit/>
          </a:bodyPr>
          <a:lstStyle/>
          <a:p>
            <a:pPr>
              <a:lnSpc>
                <a:spcPct val="160000"/>
              </a:lnSpc>
              <a:buFontTx/>
              <a:buChar char="∞"/>
            </a:pPr>
            <a:r>
              <a:rPr lang="fr-FR" sz="2400" dirty="0" smtClean="0">
                <a:latin typeface="TychosRecipe" panose="02000000000000000000" pitchFamily="2" charset="0"/>
              </a:rPr>
              <a:t> respect du thème du </a:t>
            </a:r>
            <a:r>
              <a:rPr lang="fr-FR" sz="2400" dirty="0" err="1" smtClean="0">
                <a:latin typeface="TychosRecipe" panose="02000000000000000000" pitchFamily="2" charset="0"/>
              </a:rPr>
              <a:t>hackathon</a:t>
            </a:r>
            <a:r>
              <a:rPr lang="fr-FR" sz="2400" dirty="0" smtClean="0">
                <a:latin typeface="TychosRecipe" panose="02000000000000000000" pitchFamily="2" charset="0"/>
              </a:rPr>
              <a:t> </a:t>
            </a:r>
          </a:p>
          <a:p>
            <a:pPr>
              <a:lnSpc>
                <a:spcPct val="160000"/>
              </a:lnSpc>
              <a:buFontTx/>
              <a:buChar char="∞"/>
            </a:pPr>
            <a:r>
              <a:rPr lang="fr-FR" sz="2400" dirty="0" smtClean="0">
                <a:latin typeface="TychosRecipe" panose="02000000000000000000" pitchFamily="2" charset="0"/>
              </a:rPr>
              <a:t> originalité de l’approche</a:t>
            </a:r>
          </a:p>
          <a:p>
            <a:pPr>
              <a:lnSpc>
                <a:spcPct val="160000"/>
              </a:lnSpc>
              <a:buFontTx/>
              <a:buChar char="∞"/>
            </a:pPr>
            <a:r>
              <a:rPr lang="fr-FR" sz="2400" dirty="0">
                <a:latin typeface="TychosRecipe" panose="02000000000000000000" pitchFamily="2" charset="0"/>
              </a:rPr>
              <a:t> interactivité : </a:t>
            </a:r>
            <a:r>
              <a:rPr lang="fr-FR" sz="2400" dirty="0" smtClean="0">
                <a:latin typeface="TychosRecipe" panose="02000000000000000000" pitchFamily="2" charset="0"/>
              </a:rPr>
              <a:t>contrôleurs physiques</a:t>
            </a:r>
          </a:p>
          <a:p>
            <a:pPr>
              <a:lnSpc>
                <a:spcPct val="160000"/>
              </a:lnSpc>
              <a:buFontTx/>
              <a:buChar char="∞"/>
            </a:pPr>
            <a:r>
              <a:rPr lang="fr-FR" sz="2400" dirty="0" smtClean="0">
                <a:latin typeface="TychosRecipe" panose="02000000000000000000" pitchFamily="2" charset="0"/>
              </a:rPr>
              <a:t> </a:t>
            </a:r>
            <a:r>
              <a:rPr lang="fr-FR" sz="2400" dirty="0">
                <a:latin typeface="TychosRecipe" panose="02000000000000000000" pitchFamily="2" charset="0"/>
              </a:rPr>
              <a:t>immersion : </a:t>
            </a:r>
            <a:r>
              <a:rPr lang="fr-FR" sz="2400" dirty="0" smtClean="0">
                <a:latin typeface="TychosRecipe" panose="02000000000000000000" pitchFamily="2" charset="0"/>
              </a:rPr>
              <a:t>univers riche</a:t>
            </a:r>
          </a:p>
          <a:p>
            <a:pPr>
              <a:lnSpc>
                <a:spcPct val="160000"/>
              </a:lnSpc>
              <a:buFontTx/>
              <a:buChar char="∞"/>
            </a:pPr>
            <a:r>
              <a:rPr lang="fr-FR" sz="2400" dirty="0">
                <a:latin typeface="TychosRecipe" panose="02000000000000000000" pitchFamily="2" charset="0"/>
              </a:rPr>
              <a:t> </a:t>
            </a:r>
            <a:r>
              <a:rPr lang="fr-FR" sz="2400" dirty="0" smtClean="0">
                <a:latin typeface="TychosRecipe" panose="02000000000000000000" pitchFamily="2" charset="0"/>
              </a:rPr>
              <a:t>grand public : ludique, humour, simple</a:t>
            </a:r>
          </a:p>
          <a:p>
            <a:pPr>
              <a:lnSpc>
                <a:spcPct val="160000"/>
              </a:lnSpc>
              <a:buFontTx/>
              <a:buChar char="∞"/>
            </a:pPr>
            <a:r>
              <a:rPr lang="fr-FR" sz="2400" dirty="0">
                <a:latin typeface="TychosRecipe" panose="02000000000000000000" pitchFamily="2" charset="0"/>
              </a:rPr>
              <a:t> </a:t>
            </a:r>
            <a:r>
              <a:rPr lang="fr-FR" sz="2400" dirty="0" smtClean="0">
                <a:latin typeface="TychosRecipe" panose="02000000000000000000" pitchFamily="2" charset="0"/>
              </a:rPr>
              <a:t>innovation : du carton, du scotch, des vis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7" name="Rectangle 6"/>
          <p:cNvSpPr/>
          <p:nvPr/>
        </p:nvSpPr>
        <p:spPr>
          <a:xfrm>
            <a:off x="4789151" y="1456630"/>
            <a:ext cx="58665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latin typeface="TychosRecipe" panose="02000000000000000000" pitchFamily="2" charset="0"/>
              </a:rPr>
              <a:t>1. Plongée dans les croquis du Maestro</a:t>
            </a:r>
          </a:p>
          <a:p>
            <a:endParaRPr lang="fr-FR" sz="2800" dirty="0" smtClean="0">
              <a:latin typeface="TychosRecipe" panose="02000000000000000000" pitchFamily="2" charset="0"/>
            </a:endParaRPr>
          </a:p>
          <a:p>
            <a:r>
              <a:rPr lang="fr-FR" sz="2800" dirty="0" smtClean="0">
                <a:latin typeface="TychosRecipe" panose="02000000000000000000" pitchFamily="2" charset="0"/>
              </a:rPr>
              <a:t>2. Permettre d’utiliser ses machines</a:t>
            </a:r>
          </a:p>
          <a:p>
            <a:endParaRPr lang="fr-FR" sz="2800" dirty="0">
              <a:latin typeface="TychosRecipe" panose="02000000000000000000" pitchFamily="2" charset="0"/>
            </a:endParaRPr>
          </a:p>
          <a:p>
            <a:r>
              <a:rPr lang="fr-FR" sz="2800" dirty="0" smtClean="0">
                <a:latin typeface="TychosRecipe" panose="02000000000000000000" pitchFamily="2" charset="0"/>
              </a:rPr>
              <a:t>3. Raconter des anecdotes moins connues</a:t>
            </a:r>
          </a:p>
          <a:p>
            <a:endParaRPr lang="fr-FR" sz="2800" dirty="0">
              <a:latin typeface="TychosRecipe" panose="020000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80" y="1222093"/>
            <a:ext cx="1666471" cy="2614773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6762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rectangle 5"/>
          <p:cNvSpPr/>
          <p:nvPr/>
        </p:nvSpPr>
        <p:spPr>
          <a:xfrm flipV="1">
            <a:off x="0" y="-2"/>
            <a:ext cx="6834909" cy="2327566"/>
          </a:xfrm>
          <a:prstGeom prst="rtTriangle">
            <a:avLst/>
          </a:prstGeom>
          <a:solidFill>
            <a:srgbClr val="0101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5600" y="365125"/>
            <a:ext cx="109982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Da </a:t>
            </a:r>
            <a:r>
              <a:rPr lang="fr-FR" dirty="0" err="1" smtClean="0">
                <a:solidFill>
                  <a:schemeClr val="bg1"/>
                </a:solidFill>
                <a:latin typeface="TychosRecipe" panose="02000000000000000000" pitchFamily="2" charset="0"/>
              </a:rPr>
              <a:t>Process</a:t>
            </a:r>
            <a:endParaRPr lang="fr-FR" dirty="0">
              <a:solidFill>
                <a:schemeClr val="bg1"/>
              </a:solidFill>
              <a:latin typeface="TychosRecipe" panose="02000000000000000000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17" y="1451422"/>
            <a:ext cx="1525713" cy="16728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45" y="4903620"/>
            <a:ext cx="2256890" cy="8198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t="16329" r="12060" b="16704"/>
          <a:stretch/>
        </p:blipFill>
        <p:spPr>
          <a:xfrm>
            <a:off x="658637" y="4532707"/>
            <a:ext cx="2629055" cy="156171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3" y="2070837"/>
            <a:ext cx="3149384" cy="2362038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43" y="1259693"/>
            <a:ext cx="3039438" cy="227957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43" y="3763830"/>
            <a:ext cx="3039438" cy="227957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939" y="3176650"/>
            <a:ext cx="3982256" cy="141648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87" y="1286045"/>
            <a:ext cx="1559103" cy="116932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8" t="7339" r="21431" b="3780"/>
          <a:stretch/>
        </p:blipFill>
        <p:spPr>
          <a:xfrm>
            <a:off x="3465723" y="1252267"/>
            <a:ext cx="1468896" cy="126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rectangle 5"/>
          <p:cNvSpPr/>
          <p:nvPr/>
        </p:nvSpPr>
        <p:spPr>
          <a:xfrm flipV="1">
            <a:off x="0" y="-2"/>
            <a:ext cx="6834909" cy="2327566"/>
          </a:xfrm>
          <a:prstGeom prst="rtTriangle">
            <a:avLst/>
          </a:prstGeom>
          <a:solidFill>
            <a:srgbClr val="0101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5600" y="365125"/>
            <a:ext cx="109982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Da </a:t>
            </a:r>
            <a:r>
              <a:rPr lang="fr-FR" dirty="0" err="1" smtClean="0">
                <a:solidFill>
                  <a:schemeClr val="bg1"/>
                </a:solidFill>
                <a:latin typeface="TychosRecipe" panose="02000000000000000000" pitchFamily="2" charset="0"/>
              </a:rPr>
              <a:t>Result</a:t>
            </a:r>
            <a:endParaRPr lang="fr-FR" dirty="0">
              <a:solidFill>
                <a:schemeClr val="bg1"/>
              </a:solidFill>
              <a:latin typeface="TychosRecipe" panose="02000000000000000000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0" t="6379"/>
          <a:stretch/>
        </p:blipFill>
        <p:spPr>
          <a:xfrm rot="304181" flipH="1">
            <a:off x="7352339" y="1981748"/>
            <a:ext cx="3319646" cy="1943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" t="10156" r="15374" b="6655"/>
          <a:stretch/>
        </p:blipFill>
        <p:spPr>
          <a:xfrm rot="21228285">
            <a:off x="2852631" y="1758295"/>
            <a:ext cx="3184843" cy="1868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10" y="1117336"/>
            <a:ext cx="2945634" cy="1575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Espace réservé du contenu 6"/>
          <p:cNvSpPr txBox="1">
            <a:spLocks/>
          </p:cNvSpPr>
          <p:nvPr/>
        </p:nvSpPr>
        <p:spPr>
          <a:xfrm>
            <a:off x="1432559" y="3955551"/>
            <a:ext cx="9921240" cy="2031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latin typeface="TychosRecipe" panose="02000000000000000000" pitchFamily="2" charset="0"/>
              </a:rPr>
              <a:t> Arriverez-vous à libérer Mona Lisa ?</a:t>
            </a: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latin typeface="TychosRecipe" panose="02000000000000000000" pitchFamily="2" charset="0"/>
              </a:rPr>
              <a:t> Oserez-vous utiliser les machines de Leonardo ?</a:t>
            </a: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 Serez-vous capable de percer le mystère des Codex ?</a:t>
            </a:r>
            <a:endParaRPr lang="fr-F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ychosRecip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 3"/>
          <p:cNvSpPr/>
          <p:nvPr/>
        </p:nvSpPr>
        <p:spPr>
          <a:xfrm flipV="1">
            <a:off x="0" y="-2"/>
            <a:ext cx="6834909" cy="2327566"/>
          </a:xfrm>
          <a:prstGeom prst="rtTriangle">
            <a:avLst/>
          </a:prstGeom>
          <a:solidFill>
            <a:srgbClr val="0101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128395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Da </a:t>
            </a:r>
            <a:r>
              <a:rPr lang="fr-FR" dirty="0" err="1" smtClean="0">
                <a:solidFill>
                  <a:schemeClr val="bg1"/>
                </a:solidFill>
                <a:latin typeface="TychosRecipe" panose="02000000000000000000" pitchFamily="2" charset="0"/>
              </a:rPr>
              <a:t>feel</a:t>
            </a:r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 good</a:t>
            </a:r>
            <a:endParaRPr lang="fr-FR" dirty="0">
              <a:solidFill>
                <a:schemeClr val="bg1"/>
              </a:solidFill>
              <a:latin typeface="TychosRecipe" panose="02000000000000000000" pitchFamily="2" charset="0"/>
            </a:endParaRPr>
          </a:p>
        </p:txBody>
      </p:sp>
      <p:sp>
        <p:nvSpPr>
          <p:cNvPr id="6" name="Espace réservé du contenu 6"/>
          <p:cNvSpPr txBox="1">
            <a:spLocks/>
          </p:cNvSpPr>
          <p:nvPr/>
        </p:nvSpPr>
        <p:spPr>
          <a:xfrm>
            <a:off x="1432559" y="1943527"/>
            <a:ext cx="9921240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latin typeface="TychosRecipe" panose="02000000000000000000" pitchFamily="2" charset="0"/>
              </a:rPr>
              <a:t> Une </a:t>
            </a:r>
            <a:r>
              <a:rPr lang="fr-FR" dirty="0">
                <a:solidFill>
                  <a:srgbClr val="843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expérience humaine </a:t>
            </a:r>
            <a:r>
              <a:rPr lang="fr-FR" dirty="0" smtClean="0">
                <a:latin typeface="TychosRecipe" panose="02000000000000000000" pitchFamily="2" charset="0"/>
              </a:rPr>
              <a:t>et technique à vivre ! </a:t>
            </a: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latin typeface="TychosRecipe" panose="02000000000000000000" pitchFamily="2" charset="0"/>
              </a:rPr>
              <a:t> Collaboration, émulation, rencontres, complémentarité</a:t>
            </a: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>
                <a:latin typeface="TychosRecipe" panose="02000000000000000000" pitchFamily="2" charset="0"/>
              </a:rPr>
              <a:t> </a:t>
            </a:r>
            <a:r>
              <a:rPr lang="fr-FR" dirty="0" smtClean="0">
                <a:latin typeface="TychosRecipe" panose="02000000000000000000" pitchFamily="2" charset="0"/>
              </a:rPr>
              <a:t>Bon esprit, aide entre équipes, professionnalisme</a:t>
            </a: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latin typeface="TychosRecipe" panose="02000000000000000000" pitchFamily="2" charset="0"/>
              </a:rPr>
              <a:t>Fatigue, bugs &amp; frustration</a:t>
            </a: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 Enrichissement, beaux souvenirs</a:t>
            </a:r>
            <a:endParaRPr lang="fr-F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ychosRecipe" panose="02000000000000000000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973" y="257089"/>
            <a:ext cx="3239025" cy="24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rectangle 7"/>
          <p:cNvSpPr/>
          <p:nvPr/>
        </p:nvSpPr>
        <p:spPr>
          <a:xfrm flipV="1">
            <a:off x="0" y="-2"/>
            <a:ext cx="6834909" cy="2327566"/>
          </a:xfrm>
          <a:prstGeom prst="rtTriangle">
            <a:avLst/>
          </a:prstGeom>
          <a:solidFill>
            <a:srgbClr val="0101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4640" y="365125"/>
            <a:ext cx="11059159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Da </a:t>
            </a:r>
            <a:r>
              <a:rPr lang="fr-FR" dirty="0" err="1">
                <a:solidFill>
                  <a:schemeClr val="bg1"/>
                </a:solidFill>
                <a:latin typeface="TychosRecipe" panose="02000000000000000000" pitchFamily="2" charset="0"/>
              </a:rPr>
              <a:t>g</a:t>
            </a:r>
            <a:r>
              <a:rPr lang="fr-FR" dirty="0" err="1" smtClean="0">
                <a:solidFill>
                  <a:schemeClr val="bg1"/>
                </a:solidFill>
                <a:latin typeface="TychosRecipe" panose="02000000000000000000" pitchFamily="2" charset="0"/>
              </a:rPr>
              <a:t>ratz</a:t>
            </a:r>
            <a:endParaRPr lang="fr-FR" dirty="0">
              <a:solidFill>
                <a:schemeClr val="bg1"/>
              </a:solidFill>
              <a:latin typeface="TychosRecipe" panose="02000000000000000000" pitchFamily="2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432559" y="1943527"/>
            <a:ext cx="9921240" cy="4043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latin typeface="TychosRecipe" panose="02000000000000000000" pitchFamily="2" charset="0"/>
              </a:rPr>
              <a:t> Merci aux </a:t>
            </a:r>
            <a:r>
              <a:rPr lang="fr-FR" dirty="0" smtClean="0">
                <a:latin typeface="TychosRecipe" panose="02000000000000000000" pitchFamily="2" charset="0"/>
              </a:rPr>
              <a:t>organisateurs !!</a:t>
            </a:r>
            <a:endParaRPr lang="fr-FR" dirty="0" smtClean="0">
              <a:latin typeface="TychosRecipe" panose="02000000000000000000" pitchFamily="2" charset="0"/>
            </a:endParaRP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latin typeface="TychosRecipe" panose="02000000000000000000" pitchFamily="2" charset="0"/>
              </a:rPr>
              <a:t> A </a:t>
            </a:r>
            <a:r>
              <a:rPr lang="fr-FR" dirty="0" smtClean="0">
                <a:solidFill>
                  <a:srgbClr val="843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Florian</a:t>
            </a:r>
            <a:r>
              <a:rPr lang="fr-FR" dirty="0" smtClean="0">
                <a:latin typeface="TychosRecipe" panose="02000000000000000000" pitchFamily="2" charset="0"/>
              </a:rPr>
              <a:t> pour ses multiples aides et sa présence permanente</a:t>
            </a: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>
                <a:latin typeface="TychosRecipe" panose="02000000000000000000" pitchFamily="2" charset="0"/>
              </a:rPr>
              <a:t> </a:t>
            </a:r>
            <a:r>
              <a:rPr lang="fr-FR" dirty="0" smtClean="0">
                <a:latin typeface="TychosRecipe" panose="02000000000000000000" pitchFamily="2" charset="0"/>
              </a:rPr>
              <a:t>A </a:t>
            </a:r>
            <a:r>
              <a:rPr lang="fr-FR" dirty="0" err="1">
                <a:solidFill>
                  <a:srgbClr val="843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Guilia</a:t>
            </a:r>
            <a:r>
              <a:rPr lang="fr-FR" dirty="0" smtClean="0">
                <a:latin typeface="TychosRecipe" panose="02000000000000000000" pitchFamily="2" charset="0"/>
              </a:rPr>
              <a:t>, notre Mona </a:t>
            </a:r>
            <a:r>
              <a:rPr lang="fr-FR" dirty="0" smtClean="0">
                <a:latin typeface="TychosRecipe" panose="02000000000000000000" pitchFamily="2" charset="0"/>
              </a:rPr>
              <a:t>Lisa</a:t>
            </a: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 smtClean="0">
                <a:latin typeface="TychosRecipe" panose="02000000000000000000" pitchFamily="2" charset="0"/>
              </a:rPr>
              <a:t> Au </a:t>
            </a:r>
            <a:r>
              <a:rPr lang="fr-FR" dirty="0">
                <a:latin typeface="TychosRecipe" panose="02000000000000000000" pitchFamily="2" charset="0"/>
              </a:rPr>
              <a:t>service </a:t>
            </a:r>
            <a:r>
              <a:rPr lang="fr-FR" dirty="0" err="1">
                <a:latin typeface="TychosRecipe" panose="02000000000000000000" pitchFamily="2" charset="0"/>
              </a:rPr>
              <a:t>comm</a:t>
            </a:r>
            <a:r>
              <a:rPr lang="fr-FR" dirty="0">
                <a:latin typeface="TychosRecipe" panose="02000000000000000000" pitchFamily="2" charset="0"/>
              </a:rPr>
              <a:t>’ </a:t>
            </a:r>
            <a:r>
              <a:rPr lang="fr-FR" dirty="0">
                <a:solidFill>
                  <a:srgbClr val="843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Nathalie &amp; Edith </a:t>
            </a:r>
            <a:r>
              <a:rPr lang="fr-FR" dirty="0">
                <a:latin typeface="TychosRecipe" panose="02000000000000000000" pitchFamily="2" charset="0"/>
              </a:rPr>
              <a:t>pour les </a:t>
            </a:r>
            <a:r>
              <a:rPr lang="fr-FR" dirty="0" smtClean="0">
                <a:latin typeface="TychosRecipe" panose="02000000000000000000" pitchFamily="2" charset="0"/>
              </a:rPr>
              <a:t>animations</a:t>
            </a:r>
            <a:endParaRPr lang="fr-FR" dirty="0" smtClean="0">
              <a:latin typeface="TychosRecipe" panose="02000000000000000000" pitchFamily="2" charset="0"/>
            </a:endParaRPr>
          </a:p>
          <a:p>
            <a:pPr>
              <a:lnSpc>
                <a:spcPct val="150000"/>
              </a:lnSpc>
              <a:buFont typeface="TychosRecipe" panose="02000000000000000000" pitchFamily="2" charset="0"/>
              <a:buChar char="∞"/>
            </a:pPr>
            <a:r>
              <a:rPr lang="fr-FR" dirty="0">
                <a:latin typeface="TychosRecipe" panose="02000000000000000000" pitchFamily="2" charset="0"/>
              </a:rPr>
              <a:t> </a:t>
            </a:r>
            <a:r>
              <a:rPr lang="fr-FR" dirty="0" smtClean="0">
                <a:latin typeface="TychosRecipe" panose="02000000000000000000" pitchFamily="2" charset="0"/>
              </a:rPr>
              <a:t>A notre coach </a:t>
            </a:r>
            <a:r>
              <a:rPr lang="fr-FR" dirty="0">
                <a:solidFill>
                  <a:srgbClr val="843C0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ychosRecipe" panose="02000000000000000000" pitchFamily="2" charset="0"/>
              </a:rPr>
              <a:t>Fabrice Lamarche</a:t>
            </a:r>
          </a:p>
        </p:txBody>
      </p:sp>
      <p:sp>
        <p:nvSpPr>
          <p:cNvPr id="9" name="Triangle rectangle 8"/>
          <p:cNvSpPr/>
          <p:nvPr/>
        </p:nvSpPr>
        <p:spPr>
          <a:xfrm rot="10800000" flipV="1">
            <a:off x="5357091" y="4530434"/>
            <a:ext cx="6834909" cy="2327566"/>
          </a:xfrm>
          <a:prstGeom prst="rtTriangle">
            <a:avLst/>
          </a:prstGeom>
          <a:solidFill>
            <a:srgbClr val="0101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8460768" y="5804899"/>
            <a:ext cx="3677747" cy="974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>
                <a:solidFill>
                  <a:schemeClr val="bg1"/>
                </a:solidFill>
                <a:latin typeface="TychosRecipe" panose="02000000000000000000" pitchFamily="2" charset="0"/>
              </a:rPr>
              <a:t>Cya</a:t>
            </a:r>
            <a:r>
              <a:rPr lang="fr-FR" dirty="0" smtClean="0">
                <a:solidFill>
                  <a:schemeClr val="bg1"/>
                </a:solidFill>
                <a:latin typeface="TychosRecipe" panose="02000000000000000000" pitchFamily="2" charset="0"/>
              </a:rPr>
              <a:t> in 2020 :)</a:t>
            </a:r>
            <a:endParaRPr lang="fr-FR" dirty="0">
              <a:solidFill>
                <a:schemeClr val="bg1"/>
              </a:solidFill>
              <a:latin typeface="TychosRecip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209</Words>
  <Application>Microsoft Office PowerPoint</Application>
  <PresentationFormat>Grand écran</PresentationFormat>
  <Paragraphs>43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TychosRecipe</vt:lpstr>
      <vt:lpstr>Thème Office</vt:lpstr>
      <vt:lpstr>Da Greenci Code</vt:lpstr>
      <vt:lpstr>Da team</vt:lpstr>
      <vt:lpstr>Da Project</vt:lpstr>
      <vt:lpstr>Da goals</vt:lpstr>
      <vt:lpstr>Da Process</vt:lpstr>
      <vt:lpstr>Da Result</vt:lpstr>
      <vt:lpstr>Da feel good</vt:lpstr>
      <vt:lpstr>Da gratz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Sanchez</dc:creator>
  <cp:lastModifiedBy>Alexandre Sanchez</cp:lastModifiedBy>
  <cp:revision>96</cp:revision>
  <dcterms:created xsi:type="dcterms:W3CDTF">2019-05-23T20:17:07Z</dcterms:created>
  <dcterms:modified xsi:type="dcterms:W3CDTF">2019-05-24T09:42:32Z</dcterms:modified>
</cp:coreProperties>
</file>